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62" r:id="rId6"/>
  </p:sldIdLst>
  <p:sldSz cx="9601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84" y="-60"/>
      </p:cViewPr>
      <p:guideLst>
        <p:guide orient="horz" pos="2160"/>
        <p:guide pos="30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47023-F397-4F1C-86F1-C123F19C83BF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0EE80-C03A-49D6-AF70-25FB58229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3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0EE80-C03A-49D6-AF70-25FB582292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5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800351" y="0"/>
            <a:ext cx="680085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62865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535212" y="533400"/>
            <a:ext cx="536067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522164" y="3539864"/>
            <a:ext cx="5370517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6164785" y="6557946"/>
            <a:ext cx="2102587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960370" y="6557946"/>
            <a:ext cx="3074108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74929" y="6556248"/>
            <a:ext cx="617752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861" y="274957"/>
            <a:ext cx="16002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74644"/>
            <a:ext cx="632079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54957" y="6557946"/>
            <a:ext cx="2102587" cy="226902"/>
          </a:xfrm>
        </p:spPr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" y="6556248"/>
            <a:ext cx="384048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7221" y="6553200"/>
            <a:ext cx="617752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140" y="2821839"/>
            <a:ext cx="6568263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140" y="1905002"/>
            <a:ext cx="6568263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60450" y="6556810"/>
            <a:ext cx="2102587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2126" y="6556810"/>
            <a:ext cx="304038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0650" y="6555112"/>
            <a:ext cx="617752" cy="228600"/>
          </a:xfrm>
        </p:spPr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0040"/>
            <a:ext cx="7604151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600202"/>
            <a:ext cx="3696462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7749" y="1600202"/>
            <a:ext cx="3696462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0040"/>
            <a:ext cx="7604151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5867400"/>
            <a:ext cx="3696462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387749" y="5867400"/>
            <a:ext cx="3696462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0060" y="1711840"/>
            <a:ext cx="3696462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7749" y="1711840"/>
            <a:ext cx="3696462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0040"/>
            <a:ext cx="7604151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28600"/>
            <a:ext cx="6192774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0060" y="1497416"/>
            <a:ext cx="6192774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0060" y="2133600"/>
            <a:ext cx="760095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627867" y="1004670"/>
            <a:ext cx="4535504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626542" y="998818"/>
            <a:ext cx="4535504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553" y="1143000"/>
            <a:ext cx="360045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8553" y="3283634"/>
            <a:ext cx="360045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96867" y="1041002"/>
            <a:ext cx="4416552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561070" y="0"/>
            <a:ext cx="104013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80060" y="320040"/>
            <a:ext cx="760095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80060" y="1609416"/>
            <a:ext cx="760095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458232" y="6557946"/>
            <a:ext cx="2102587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3F70BF-05A4-4172-AF3B-15A1883B43DE}" type="datetimeFigureOut">
              <a:rPr lang="en-US" smtClean="0"/>
              <a:t>17-Mar-18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80060" y="6557946"/>
            <a:ext cx="384048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564020" y="6556248"/>
            <a:ext cx="617752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36735A-A215-4EAD-B7D7-DC8F0E3603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81060" cy="3733799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sr-Cyrl-RS" sz="3600" dirty="0" smtClean="0"/>
              <a:t>Правоугли Координатни систем </a:t>
            </a:r>
            <a:r>
              <a:rPr lang="sr-Cyrl-RS" sz="3600" dirty="0" smtClean="0"/>
              <a:t/>
            </a:r>
            <a:br>
              <a:rPr lang="sr-Cyrl-R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070" y="5052547"/>
            <a:ext cx="8401050" cy="1500655"/>
          </a:xfrm>
        </p:spPr>
        <p:txBody>
          <a:bodyPr>
            <a:normAutofit/>
          </a:bodyPr>
          <a:lstStyle/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441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0040"/>
            <a:ext cx="7600950" cy="59436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342900" indent="-342900">
              <a:buBlip>
                <a:blip r:embed="rId3"/>
              </a:buBlip>
            </a:pPr>
            <a:r>
              <a:rPr lang="sr-Cyrl-RS" sz="28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Увод</a:t>
            </a:r>
            <a:endParaRPr lang="en-US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9302" y="1066800"/>
            <a:ext cx="7751709" cy="5388936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Француски математичар Рене Декарт  осмислио је начин одређивања и записивања  положаја тачака у равни, уводећи правоугли координатни систем, који је у његову част назван </a:t>
            </a:r>
            <a:r>
              <a:rPr lang="sr-Cyrl-R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Декартов правоугли координатни систем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Декартов правоугли коорднинатни систем у равни има врло широку примену, како у математици, тако и у многим другим областима.</a:t>
            </a:r>
          </a:p>
          <a:p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Користи се у математици да би се једнозначно одредио положај сваке тачке у равни, придружећи јој одговарајући уређен пар реалних бројева, и обрнуто, да се сваком уређеном пару придружи тачка равни.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616" y="2420815"/>
            <a:ext cx="3490751" cy="2097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4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5486400" y="228600"/>
                <a:ext cx="3918857" cy="6477000"/>
              </a:xfrm>
            </p:spPr>
            <p:txBody>
              <a:bodyPr>
                <a:normAutofit/>
              </a:bodyPr>
              <a:lstStyle/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Две узајамно нормалне праве, чије су јединичне дужи једнаких дужина, са заједничким координатним почетком, чине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правоугли координатни систем</a:t>
                </a: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endParaRPr lang="sr-Cyrl-RS" sz="19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Бројевне праве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називамо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координатне осе</a:t>
                </a: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, а њихову заједничку тачку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координатни почетак</a:t>
                </a: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endParaRPr lang="sr-Cyrl-RS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Хоризонталну осу означену словом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називамо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апсцисном осом</a:t>
                </a: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, а осу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која је вертикална називамо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ординатном осом</a:t>
                </a: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endParaRPr lang="sr-Cyrl-RS" sz="19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Координатни систем одређен координатним осама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r>
                      <a:rPr lang="en-US" sz="19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sr-Cyrl-RS" sz="1900" i="1" dirty="0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и координатним почетком </a:t>
                </a:r>
                <a14:m>
                  <m:oMath xmlns:m="http://schemas.openxmlformats.org/officeDocument/2006/math">
                    <m:r>
                      <a:rPr lang="sr-Cyrl-RS" sz="1900" i="1" dirty="0" smtClean="0">
                        <a:latin typeface="Cambria Math"/>
                        <a:cs typeface="Times New Roman" pitchFamily="18" charset="0"/>
                      </a:rPr>
                      <m:t>О</m:t>
                    </m:r>
                  </m:oMath>
                </a14:m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, назива се </a:t>
                </a:r>
                <a:r>
                  <a:rPr lang="sr-Cyrl-RS" sz="19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координатни систем </a:t>
                </a:r>
                <a14:m>
                  <m:oMath xmlns:m="http://schemas.openxmlformats.org/officeDocument/2006/math">
                    <m:r>
                      <a:rPr lang="en-US" sz="1900" b="1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cs typeface="Times New Roman" pitchFamily="18" charset="0"/>
                      </a:rPr>
                      <m:t>𝒙𝑶𝒚</m:t>
                    </m:r>
                  </m:oMath>
                </a14:m>
                <a:r>
                  <a:rPr lang="en-US" sz="19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Cyrl-RS" sz="1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SzPct val="127000"/>
                  <a:buFont typeface="Wingdings" pitchFamily="2" charset="2"/>
                  <a:buChar char="v"/>
                </a:pPr>
                <a:endParaRPr lang="sr-Cyrl-RS" sz="19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SzPct val="127000"/>
                </a:pP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5486400" y="228600"/>
                <a:ext cx="3918857" cy="6477000"/>
              </a:xfrm>
              <a:blipFill rotWithShape="1">
                <a:blip r:embed="rId2"/>
                <a:stretch>
                  <a:fillRect l="-2333" t="-2072" r="-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38200" y="3200400"/>
            <a:ext cx="3962400" cy="0"/>
          </a:xfrm>
          <a:prstGeom prst="straightConnector1">
            <a:avLst/>
          </a:prstGeom>
          <a:ln w="19050">
            <a:solidFill>
              <a:schemeClr val="tx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819400" y="1371600"/>
            <a:ext cx="0" cy="3657600"/>
          </a:xfrm>
          <a:prstGeom prst="straightConnector1">
            <a:avLst/>
          </a:prstGeom>
          <a:ln w="19050">
            <a:solidFill>
              <a:schemeClr val="tx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71625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00025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0035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00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8140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62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343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67000" y="17526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7000" y="21145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7000" y="24765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667000" y="28384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7000" y="32004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667000" y="35623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67000" y="39243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67000" y="42862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667000" y="46482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38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x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819400" y="12192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y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3716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-3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91000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4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44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198499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7526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046306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1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43200" y="3124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436706" y="19661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3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436706" y="27198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1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2200" y="34406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38400" y="23430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362200" y="38216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2436706" y="15892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4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362200" y="44635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421931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810000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3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362200" y="41264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-3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2428789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6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486400" y="304800"/>
            <a:ext cx="3962399" cy="6324600"/>
          </a:xfrm>
        </p:spPr>
        <p:txBody>
          <a:bodyPr>
            <a:normAutofit/>
          </a:bodyPr>
          <a:lstStyle/>
          <a:p>
            <a:pPr marL="285750" indent="-285750">
              <a:buSzPct val="121000"/>
              <a:buFont typeface="Wingdings" pitchFamily="2" charset="2"/>
              <a:buChar char="v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Задати координатни систем у некој равни нам омогућава да позицију сваке тачке тачно одредимо, и то помоћу два реална броја записана унутар обичних заграда и раздвојена зарезом: (а,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SzPct val="121000"/>
              <a:buFont typeface="Wingdings" pitchFamily="2" charset="2"/>
              <a:buChar char="v"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SzPct val="121000"/>
              <a:buFont typeface="Wingdings" pitchFamily="2" charset="2"/>
              <a:buChar char="v"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SzPct val="121000"/>
              <a:buFont typeface="Wingdings" pitchFamily="2" charset="2"/>
              <a:buChar char="v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Број а је прва координата или апсциса, а број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је друга координата или ордината.</a:t>
            </a:r>
          </a:p>
          <a:p>
            <a:pPr marL="285750" indent="-285750">
              <a:buSzPct val="121000"/>
              <a:buFont typeface="Wingdings" pitchFamily="2" charset="2"/>
              <a:buChar char="v"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SzPct val="121000"/>
              <a:buFont typeface="Wingdings" pitchFamily="2" charset="2"/>
              <a:buChar char="v"/>
            </a:pPr>
            <a:endParaRPr lang="sr-Cyrl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SzPct val="121000"/>
              <a:buFont typeface="Wingdings" pitchFamily="2" charset="2"/>
              <a:buChar char="v"/>
            </a:pP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Угаоне области на које осе деле раван називају се квадранти, којих има четири.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200400"/>
            <a:ext cx="3962400" cy="0"/>
          </a:xfrm>
          <a:prstGeom prst="straightConnector1">
            <a:avLst/>
          </a:prstGeom>
          <a:ln w="19050">
            <a:solidFill>
              <a:schemeClr val="tx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819400" y="1371600"/>
            <a:ext cx="0" cy="3657600"/>
          </a:xfrm>
          <a:prstGeom prst="straightConnector1">
            <a:avLst/>
          </a:prstGeom>
          <a:ln w="19050">
            <a:solidFill>
              <a:schemeClr val="tx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4300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71625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0025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0035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200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81400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62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43400" y="3086100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67000" y="17526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21145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67000" y="24765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28384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667000" y="32004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667000" y="35623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67000" y="39243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67000" y="428625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67000" y="4648200"/>
            <a:ext cx="304800" cy="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572380" y="3200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716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-3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4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44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98499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52600" y="331284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6306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1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43200" y="31242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436706" y="19661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3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6706" y="271989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1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62200" y="34406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38400" y="234302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38216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36706" y="15892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4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62200" y="4463534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21931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10000" y="331284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3</a:t>
            </a:r>
            <a:endParaRPr lang="en-US" dirty="0" smtClean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62200" y="412646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-3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2428789" y="3097823"/>
            <a:ext cx="0" cy="228600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819400" y="1219200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y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71625" y="247603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06487" y="31775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782482" y="39014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173769" y="281559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467310" y="2118197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A(-3,2)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cxnSp>
        <p:nvCxnSpPr>
          <p:cNvPr id="56" name="Straight Connector 55"/>
          <p:cNvCxnSpPr>
            <a:stCxn id="44" idx="4"/>
          </p:cNvCxnSpPr>
          <p:nvPr/>
        </p:nvCxnSpPr>
        <p:spPr>
          <a:xfrm flipH="1">
            <a:off x="1571625" y="2521750"/>
            <a:ext cx="22860" cy="646649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622336" y="2478003"/>
            <a:ext cx="1183006" cy="715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47" idx="2"/>
          </p:cNvCxnSpPr>
          <p:nvPr/>
        </p:nvCxnSpPr>
        <p:spPr>
          <a:xfrm>
            <a:off x="2916382" y="2838449"/>
            <a:ext cx="257387" cy="1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47" idx="4"/>
          </p:cNvCxnSpPr>
          <p:nvPr/>
        </p:nvCxnSpPr>
        <p:spPr>
          <a:xfrm flipH="1" flipV="1">
            <a:off x="3196629" y="2861309"/>
            <a:ext cx="3772" cy="300993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45075" y="249197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B(1,1)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91000" y="281559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C(4,0)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753654" y="3911083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25000"/>
                  </a:schemeClr>
                </a:solidFill>
              </a:rPr>
              <a:t>D(0,-2)</a:t>
            </a:r>
            <a:endParaRPr lang="en-U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074621" y="1521767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25000"/>
                  </a:schemeClr>
                </a:solidFill>
              </a:rPr>
              <a:t>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143000" y="152176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II</a:t>
            </a:r>
            <a:endParaRPr lang="en-US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151062" y="4292084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III</a:t>
            </a:r>
            <a:endParaRPr lang="en-US" sz="2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08587" y="4186535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</a:rPr>
              <a:t>IV</a:t>
            </a:r>
            <a:endParaRPr lang="en-US" sz="2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5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54" grpId="0"/>
      <p:bldP spid="67" grpId="0"/>
      <p:bldP spid="68" grpId="0"/>
      <p:bldP spid="69" grpId="0"/>
      <p:bldP spid="74" grpId="0"/>
      <p:bldP spid="75" grpId="0"/>
      <p:bldP spid="76" grpId="0"/>
      <p:bldP spid="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381000"/>
                <a:ext cx="8077200" cy="6019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Централно место заузима формула за одређивање растојања између две тачке.</a:t>
                </a:r>
              </a:p>
              <a:p>
                <a:r>
                  <a:rPr lang="sr-Cyrl-RS" sz="1900" dirty="0" smtClean="0">
                    <a:latin typeface="Times New Roman" pitchFamily="18" charset="0"/>
                    <a:cs typeface="Times New Roman" pitchFamily="18" charset="0"/>
                  </a:rPr>
                  <a:t>Ова формула се добија применом Питагорине теореме.</a:t>
                </a:r>
                <a:endParaRPr lang="en-US" sz="1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Cyrl-RS" sz="19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sr-Cyrl-R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Ако су дате две тачке,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),</a:t>
                </a: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 такве да су њихове апсцисе и ординате различите, онда тачка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C(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1800" b="0" i="1" smtClean="0">
                        <a:latin typeface="Cambria Math"/>
                        <a:cs typeface="Times New Roman" pitchFamily="18" charset="0"/>
                      </a:rPr>
                      <m:t>,</m:t>
                    </m:r>
                    <m:sSub>
                      <m:sSubPr>
                        <m:ctrlP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) </a:t>
                </a: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чија је апсциса једнака апсциси једне тачке, а ордината једнака ординати друге тачке представља теме правоуглог троугла са хипотенузом које образују дате тачке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 A </a:t>
                </a: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B.</a:t>
                </a:r>
              </a:p>
              <a:p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Тада се одговарајућа растојања једноставно рачунају: 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AC=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 BC=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1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800" b="0" i="1" dirty="0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па применом Питагорине теореме једноставно добијамо дужину хипотенузе: А</a:t>
                </a:r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18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1800" i="1" dirty="0">
                                <a:latin typeface="Cambria Math"/>
                                <a:cs typeface="Times New Roman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1800" i="1" dirty="0">
                                    <a:latin typeface="Cambria Math"/>
                                    <a:cs typeface="Times New Roman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b="0" i="1" dirty="0" smtClean="0">
                                <a:latin typeface="Cambria Math"/>
                                <a:cs typeface="Times New Roman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1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sr-Cyrl-R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Cyrl-RS" sz="1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sr-Cyrl-RS" sz="1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sr-Cyrl-RS" sz="1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1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381000"/>
                <a:ext cx="8077200" cy="6019800"/>
              </a:xfrm>
              <a:blipFill rotWithShape="1">
                <a:blip r:embed="rId2"/>
                <a:stretch>
                  <a:fillRect t="-1418" r="-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27" y="990600"/>
            <a:ext cx="389767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982</TotalTime>
  <Words>469</Words>
  <Application>Microsoft Office PowerPoint</Application>
  <PresentationFormat>Custom</PresentationFormat>
  <Paragraphs>90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Правоугли Координатни систем  </vt:lpstr>
      <vt:lpstr>Увод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ДРЖАВНИ УНИВЕРЗИТЕТ У НОВОМ ПАЗАРУ      Мастер математика Методика наставе математике 2    ИДЕЈА КООРДИНАТНОГ СИСТЕМА У НАСТАВИ МАТЕМАТИКЕ У ОСНОВНОЈ ШКОЛИ</dc:title>
  <dc:creator>Marija</dc:creator>
  <cp:lastModifiedBy>Marija</cp:lastModifiedBy>
  <cp:revision>66</cp:revision>
  <dcterms:created xsi:type="dcterms:W3CDTF">2017-07-06T12:16:47Z</dcterms:created>
  <dcterms:modified xsi:type="dcterms:W3CDTF">2018-03-17T16:50:30Z</dcterms:modified>
</cp:coreProperties>
</file>